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3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49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563EA0-59E9-4B77-A125-76D296535F42}" v="3" dt="2022-06-26T09:52:34.472"/>
    <p1510:client id="{DC5EDD43-FD81-43FD-9126-754E8AFF7BD9}" v="4" dt="2022-06-26T18:46:10.7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3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1710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9" d="100"/>
          <a:sy n="99" d="100"/>
        </p:scale>
        <p:origin x="35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DA1D08E-8A9F-4B54-A5DC-B52D110753BE}" type="datetime1">
              <a:rPr lang="it-IT" smtClean="0"/>
              <a:t>18/03/2024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6834459-7356-44BF-850D-8B30C4FB3B6B}" type="slidenum">
              <a:rPr lang="it-IT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1E1426A-FEA2-4562-8B81-624F47BF2E70}" type="datetime1">
              <a:rPr lang="it-IT" noProof="0" smtClean="0"/>
              <a:t>18/03/2024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A3C37BE-C303-496D-B5CD-85F2937540FC}" type="slidenum">
              <a:rPr lang="it-IT" noProof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b="1" i="1">
                <a:latin typeface="Arial" pitchFamily="34" charset="0"/>
                <a:cs typeface="Arial" pitchFamily="34" charset="0"/>
              </a:rPr>
              <a:t>NOTA:</a:t>
            </a:r>
          </a:p>
          <a:p>
            <a:pPr rtl="0"/>
            <a:r>
              <a:rPr lang="it-IT" i="1">
                <a:latin typeface="Arial" pitchFamily="34" charset="0"/>
                <a:cs typeface="Arial" pitchFamily="34" charset="0"/>
              </a:rPr>
              <a:t>per cambiare l'immagine in questa diapositiva, selezionarla ed eliminarla. Quindi fare clic sull'icona Immagini nel segnaposto per inserire l'immagine desiderata.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6150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832" y="2091269"/>
            <a:ext cx="4965726" cy="480939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9832" y="6900660"/>
            <a:ext cx="4965726" cy="1244273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7357D53-8FB3-4E65-898F-CE944B0347C8}" type="datetime1">
              <a:rPr lang="it-IT" noProof="0" smtClean="0"/>
              <a:t>18/03/2024</a:t>
            </a:fld>
            <a:endParaRPr lang="it-IT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11493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3" y="6934181"/>
            <a:ext cx="4965725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9832" y="990600"/>
            <a:ext cx="4965726" cy="525874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2" y="7752803"/>
            <a:ext cx="4965725" cy="71314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120D766-8702-4376-BA25-6EE9DAAC971C}" type="datetime1">
              <a:rPr lang="it-IT" noProof="0" smtClean="0"/>
              <a:t>18/03/2024</a:t>
            </a:fld>
            <a:endParaRPr lang="it-I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87667446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2" y="2091267"/>
            <a:ext cx="4965726" cy="2861733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2" y="5283200"/>
            <a:ext cx="4965726" cy="3412067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120D766-8702-4376-BA25-6EE9DAAC971C}" type="datetime1">
              <a:rPr lang="it-IT" noProof="0" smtClean="0"/>
              <a:t>18/03/2024</a:t>
            </a:fld>
            <a:endParaRPr lang="it-IT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26112546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6057" y="2091267"/>
            <a:ext cx="4500787" cy="3355985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6133" y="5447252"/>
            <a:ext cx="4155611" cy="494251"/>
          </a:xfrm>
        </p:spPr>
        <p:txBody>
          <a:bodyPr anchor="t"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2" y="6284282"/>
            <a:ext cx="4965726" cy="2421467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120D766-8702-4376-BA25-6EE9DAAC971C}" type="datetime1">
              <a:rPr lang="it-IT" noProof="0" smtClean="0"/>
              <a:t>18/03/2024</a:t>
            </a:fld>
            <a:endParaRPr lang="it-IT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it-IT" noProof="0" smtClean="0"/>
              <a:pPr/>
              <a:t>‹N›</a:t>
            </a:fld>
            <a:endParaRPr lang="it-IT" noProof="0"/>
          </a:p>
        </p:txBody>
      </p:sp>
      <p:sp>
        <p:nvSpPr>
          <p:cNvPr id="11" name="TextBox 10"/>
          <p:cNvSpPr txBox="1"/>
          <p:nvPr/>
        </p:nvSpPr>
        <p:spPr>
          <a:xfrm>
            <a:off x="505423" y="1402922"/>
            <a:ext cx="451193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49768" y="3775471"/>
            <a:ext cx="451193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330152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2" y="4512735"/>
            <a:ext cx="4965726" cy="2387927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32" y="6900661"/>
            <a:ext cx="4965726" cy="12428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120D766-8702-4376-BA25-6EE9DAAC971C}" type="datetime1">
              <a:rPr lang="it-IT" noProof="0" smtClean="0"/>
              <a:t>18/03/2024</a:t>
            </a:fld>
            <a:endParaRPr lang="it-IT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63791200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126" y="2861734"/>
            <a:ext cx="165804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367106" y="3852334"/>
            <a:ext cx="1647063" cy="518459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5128" y="2861734"/>
            <a:ext cx="1652066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179190" y="3852334"/>
            <a:ext cx="1658003" cy="518459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08688" y="2861734"/>
            <a:ext cx="164974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4008688" y="3852334"/>
            <a:ext cx="1649744" cy="518459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096501" y="3081867"/>
            <a:ext cx="0" cy="5723467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17273" y="3081867"/>
            <a:ext cx="0" cy="5729941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120D766-8702-4376-BA25-6EE9DAAC971C}" type="datetime1">
              <a:rPr lang="it-IT" noProof="0" smtClean="0"/>
              <a:t>18/03/2024</a:t>
            </a:fld>
            <a:endParaRPr lang="it-IT" noProof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45020180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106" y="6140260"/>
            <a:ext cx="1654209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367106" y="3191934"/>
            <a:ext cx="1654209" cy="22013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367106" y="6972640"/>
            <a:ext cx="1654209" cy="95216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8344" y="6140260"/>
            <a:ext cx="1648850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188343" y="3191934"/>
            <a:ext cx="1648850" cy="22013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187582" y="6972639"/>
            <a:ext cx="1651034" cy="95216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08688" y="6140260"/>
            <a:ext cx="164974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008687" y="3191934"/>
            <a:ext cx="1649744" cy="22013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4008619" y="6972636"/>
            <a:ext cx="1651928" cy="95216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096501" y="3081867"/>
            <a:ext cx="0" cy="5723467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17273" y="3081867"/>
            <a:ext cx="0" cy="5729941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120D766-8702-4376-BA25-6EE9DAAC971C}" type="datetime1">
              <a:rPr lang="it-IT" noProof="0" smtClean="0"/>
              <a:t>18/03/2024</a:t>
            </a:fld>
            <a:endParaRPr lang="it-IT" noProof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65557429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D521F72-A3A7-4E18-B26E-DF4DCD533BA2}" type="datetime1">
              <a:rPr lang="it-IT" noProof="0" smtClean="0"/>
              <a:t>18/03/2024</a:t>
            </a:fld>
            <a:endParaRPr lang="it-IT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51009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72337" y="621421"/>
            <a:ext cx="986095" cy="8415514"/>
          </a:xfrm>
        </p:spPr>
        <p:txBody>
          <a:bodyPr vert="eaVert" anchor="b" anchorCtr="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7106" y="1116852"/>
            <a:ext cx="4176609" cy="7920082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120D766-8702-4376-BA25-6EE9DAAC971C}" type="datetime1">
              <a:rPr lang="it-IT" noProof="0" smtClean="0"/>
              <a:t>18/03/2024</a:t>
            </a:fld>
            <a:endParaRPr lang="it-IT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975819777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21507" y="3310804"/>
            <a:ext cx="3225403" cy="3206220"/>
          </a:xfrm>
        </p:spPr>
        <p:txBody>
          <a:bodyPr rtlCol="0" anchor="ctr">
            <a:normAutofit/>
          </a:bodyPr>
          <a:lstStyle>
            <a:lvl1pPr algn="l">
              <a:defRPr sz="2475" cap="all" baseline="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21507" y="6517022"/>
            <a:ext cx="3225403" cy="138026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1013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  <p:sp>
        <p:nvSpPr>
          <p:cNvPr id="11" name="Segnaposto immagine 10" descr="Segnaposto vuoto per aggiungere un'immagine. Fare clic sul segnaposto e selezionare l'immagine che si vuole aggiungere."/>
          <p:cNvSpPr>
            <a:spLocks noGrp="1"/>
          </p:cNvSpPr>
          <p:nvPr>
            <p:ph type="pic" sz="quarter" idx="13"/>
          </p:nvPr>
        </p:nvSpPr>
        <p:spPr>
          <a:xfrm>
            <a:off x="3926848" y="1893170"/>
            <a:ext cx="2931152" cy="6079095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</p:spTree>
    <p:extLst>
      <p:ext uri="{BB962C8B-B14F-4D97-AF65-F5344CB8AC3E}">
        <p14:creationId xmlns:p14="http://schemas.microsoft.com/office/powerpoint/2010/main" val="1189985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A02612B-950C-4B69-B3CC-A899FF39363D}" type="datetime1">
              <a:rPr lang="it-IT" noProof="0" smtClean="0"/>
              <a:t>18/03/2024</a:t>
            </a:fld>
            <a:endParaRPr lang="it-IT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09114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3" y="4133616"/>
            <a:ext cx="4965725" cy="276704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32" y="6900661"/>
            <a:ext cx="4965726" cy="12428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3F6C6B6-6359-4C94-ABF9-C406F36C33CA}" type="datetime1">
              <a:rPr lang="it-IT" noProof="0" smtClean="0"/>
              <a:t>18/03/2024</a:t>
            </a:fld>
            <a:endParaRPr lang="it-IT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17892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0775" y="2976388"/>
            <a:ext cx="2473585" cy="6060547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1482" y="2969913"/>
            <a:ext cx="2473586" cy="606702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0E5DF46-A41A-4BE5-9396-C6E7ECBE5CF6}" type="datetime1">
              <a:rPr lang="it-IT" noProof="0" smtClean="0"/>
              <a:t>18/03/2024</a:t>
            </a:fld>
            <a:endParaRPr lang="it-I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152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775" y="2751667"/>
            <a:ext cx="247358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775" y="3632200"/>
            <a:ext cx="2473585" cy="540473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81482" y="2751667"/>
            <a:ext cx="2473585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81482" y="3632200"/>
            <a:ext cx="2473585" cy="540473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BD6F3B3-053B-47CE-B08C-DE0DB4B8B5D8}" type="datetime1">
              <a:rPr lang="it-IT" noProof="0" smtClean="0"/>
              <a:t>18/03/2024</a:t>
            </a:fld>
            <a:endParaRPr lang="it-IT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80588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B019651-76A1-4332-BBF9-B85C4D198B2F}" type="datetime1">
              <a:rPr lang="it-IT" noProof="0" smtClean="0"/>
              <a:t>18/03/2024</a:t>
            </a:fld>
            <a:endParaRPr lang="it-IT" noProof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224797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120D766-8702-4376-BA25-6EE9DAAC971C}" type="datetime1">
              <a:rPr lang="it-IT" noProof="0" smtClean="0"/>
              <a:t>18/03/2024</a:t>
            </a:fld>
            <a:endParaRPr lang="it-IT" noProof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54893363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1" y="2091267"/>
            <a:ext cx="1913597" cy="2091267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2048" y="2091267"/>
            <a:ext cx="2923510" cy="6604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1" y="4520073"/>
            <a:ext cx="1913597" cy="418253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545025F-F07F-4E77-AE38-5F985DA144BA}" type="datetime1">
              <a:rPr lang="it-IT" noProof="0" smtClean="0"/>
              <a:t>18/03/2024</a:t>
            </a:fld>
            <a:endParaRPr lang="it-IT" noProof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27716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42" y="2678277"/>
            <a:ext cx="2865506" cy="2274723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10138" y="1651000"/>
            <a:ext cx="1800694" cy="660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1" y="5283200"/>
            <a:ext cx="2861046" cy="1981200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E95BFD7-91A4-478D-8FD9-9CEB30EEA1D7}" type="datetime1">
              <a:rPr lang="it-IT" noProof="0" smtClean="0"/>
              <a:t>18/03/2024</a:t>
            </a:fld>
            <a:endParaRPr lang="it-I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683564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4724574" y="2421467"/>
            <a:ext cx="2114550" cy="407246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4267374" y="-660400"/>
            <a:ext cx="1200150" cy="2311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4724574" y="8805333"/>
            <a:ext cx="742950" cy="143086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15491" y="3852333"/>
            <a:ext cx="3143250" cy="605366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629841" y="4182533"/>
            <a:ext cx="1771650" cy="341206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2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5809233" y="0"/>
            <a:ext cx="514350" cy="1588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3533" y="653926"/>
            <a:ext cx="5291535" cy="20229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775" y="2965337"/>
            <a:ext cx="5033741" cy="6060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5277284" y="2720954"/>
            <a:ext cx="1430865" cy="17149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fld id="{0120D766-8702-4376-BA25-6EE9DAAC971C}" type="datetime1">
              <a:rPr lang="it-IT" noProof="0" smtClean="0"/>
              <a:t>18/03/2024</a:t>
            </a:fld>
            <a:endParaRPr lang="it-IT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3334795" y="4793154"/>
            <a:ext cx="5575259" cy="1714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24824" y="427175"/>
            <a:ext cx="471610" cy="11088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FF54DE5-C571-48E8-A5BC-B369434E2F44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9668136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  <p:sldLayoutId id="2147483985" r:id="rId12"/>
    <p:sldLayoutId id="2147483986" r:id="rId13"/>
    <p:sldLayoutId id="2147483987" r:id="rId14"/>
    <p:sldLayoutId id="2147483988" r:id="rId15"/>
    <p:sldLayoutId id="2147483989" r:id="rId16"/>
    <p:sldLayoutId id="2147483990" r:id="rId17"/>
    <p:sldLayoutId id="2147483991" r:id="rId1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315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92">
          <p15:clr>
            <a:srgbClr val="F26B43"/>
          </p15:clr>
        </p15:guide>
        <p15:guide id="2" pos="3929">
          <p15:clr>
            <a:srgbClr val="F26B43"/>
          </p15:clr>
        </p15:guide>
        <p15:guide id="3" orient="horz" pos="1456">
          <p15:clr>
            <a:srgbClr val="F26B43"/>
          </p15:clr>
        </p15:guide>
        <p15:guide id="4" orient="horz" pos="561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>
          <a:xfrm>
            <a:off x="449247" y="1330436"/>
            <a:ext cx="6150846" cy="900457"/>
          </a:xfrm>
        </p:spPr>
        <p:txBody>
          <a:bodyPr rtlCol="0" anchor="ctr">
            <a:noAutofit/>
          </a:bodyPr>
          <a:lstStyle/>
          <a:p>
            <a:pPr marR="359410" algn="ctr">
              <a:lnSpc>
                <a:spcPct val="107000"/>
              </a:lnSpc>
              <a:spcAft>
                <a:spcPts val="800"/>
              </a:spcAft>
            </a:pPr>
            <a:r>
              <a:rPr lang="it-IT" sz="1400" b="1" kern="1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Deontologia e ordinamento </a:t>
            </a:r>
            <a:r>
              <a:rPr lang="it-IT" sz="1400" b="1" kern="10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PROFESSIONALE</a:t>
            </a:r>
            <a:br>
              <a:rPr lang="it-IT" sz="1400" kern="10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it-IT" sz="1400" b="1" kern="10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antiriciclaggio adempimenti DELLO STUDIO</a:t>
            </a:r>
            <a:endParaRPr lang="it-IT" sz="1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>
          <a:xfrm>
            <a:off x="1662223" y="2083143"/>
            <a:ext cx="3225403" cy="745193"/>
          </a:xfrm>
        </p:spPr>
        <p:txBody>
          <a:bodyPr rtlCol="0">
            <a:noAutofit/>
          </a:bodyPr>
          <a:lstStyle/>
          <a:p>
            <a:pPr algn="ctr" rtl="0"/>
            <a:r>
              <a:rPr lang="it-IT" b="1" dirty="0">
                <a:latin typeface="Comic Sans MS" panose="030F0702030302020204" pitchFamily="66" charset="0"/>
              </a:rPr>
              <a:t>5 APRILE  2024  ore 15.00 – 19.00</a:t>
            </a:r>
          </a:p>
          <a:p>
            <a:pPr algn="ctr" rtl="0"/>
            <a:r>
              <a:rPr lang="it-IT" sz="1000" b="1" dirty="0">
                <a:latin typeface="Comic Sans MS" panose="030F0702030302020204" pitchFamily="66" charset="0"/>
              </a:rPr>
              <a:t>Sala Ordine Dei Dottori Commercialisti e degli Esperti Contabili</a:t>
            </a:r>
          </a:p>
          <a:p>
            <a:pPr algn="ctr" rtl="0"/>
            <a:r>
              <a:rPr lang="it-IT" sz="1000" b="1" dirty="0">
                <a:latin typeface="Comic Sans MS" panose="030F0702030302020204" pitchFamily="66" charset="0"/>
              </a:rPr>
              <a:t>Crotone</a:t>
            </a:r>
          </a:p>
          <a:p>
            <a:pPr algn="ctr" rtl="0"/>
            <a:endParaRPr lang="it-IT" b="1" dirty="0"/>
          </a:p>
          <a:p>
            <a:pPr algn="ctr" rtl="0"/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E4EF4B4-507E-C422-30A0-2FE9984DD7C0}"/>
              </a:ext>
            </a:extLst>
          </p:cNvPr>
          <p:cNvSpPr txBox="1"/>
          <p:nvPr/>
        </p:nvSpPr>
        <p:spPr>
          <a:xfrm>
            <a:off x="301309" y="5142796"/>
            <a:ext cx="513499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1" dirty="0">
                <a:solidFill>
                  <a:schemeClr val="bg1"/>
                </a:solidFill>
              </a:rPr>
              <a:t>Saluti:</a:t>
            </a:r>
          </a:p>
          <a:p>
            <a:r>
              <a:rPr lang="it-IT" sz="1200" b="1" i="1" dirty="0">
                <a:solidFill>
                  <a:schemeClr val="bg1"/>
                </a:solidFill>
              </a:rPr>
              <a:t> </a:t>
            </a:r>
          </a:p>
          <a:p>
            <a:r>
              <a:rPr lang="it-IT" sz="1200" b="1" i="1" dirty="0">
                <a:solidFill>
                  <a:schemeClr val="bg1"/>
                </a:solidFill>
                <a:latin typeface="Comic Sans MS" panose="030F0702030302020204" pitchFamily="66" charset="0"/>
              </a:rPr>
              <a:t>Giuseppe IRRERA   Presidente ODCEC - CROTONE    </a:t>
            </a:r>
          </a:p>
          <a:p>
            <a:r>
              <a:rPr lang="it-IT" sz="1200" b="1" i="1" dirty="0">
                <a:solidFill>
                  <a:schemeClr val="bg1"/>
                </a:solidFill>
                <a:latin typeface="Comic Sans MS" panose="030F0702030302020204" pitchFamily="66" charset="0"/>
              </a:rPr>
              <a:t> </a:t>
            </a:r>
          </a:p>
          <a:p>
            <a:r>
              <a:rPr lang="it-IT" sz="1200" b="1" i="1" dirty="0">
                <a:solidFill>
                  <a:schemeClr val="bg1"/>
                </a:solidFill>
                <a:latin typeface="Comic Sans MS" panose="030F0702030302020204" pitchFamily="66" charset="0"/>
              </a:rPr>
              <a:t>Relatore: Alfonso GARGANO Dottore Commercialista in Salerno</a:t>
            </a:r>
          </a:p>
          <a:p>
            <a:r>
              <a:rPr lang="it-IT" sz="1200" b="1" i="1" dirty="0">
                <a:solidFill>
                  <a:schemeClr val="bg1"/>
                </a:solidFill>
                <a:latin typeface="Comic Sans MS" panose="030F0702030302020204" pitchFamily="66" charset="0"/>
              </a:rPr>
              <a:t> </a:t>
            </a:r>
          </a:p>
          <a:p>
            <a:r>
              <a:rPr lang="it-IT" sz="1000" b="1" i="1" dirty="0">
                <a:solidFill>
                  <a:schemeClr val="bg1"/>
                </a:solidFill>
                <a:latin typeface="Comic Sans MS" panose="030F0702030302020204" pitchFamily="66" charset="0"/>
              </a:rPr>
              <a:t>Argomento I parte: Deontologia e ordinamento professionale</a:t>
            </a:r>
          </a:p>
          <a:p>
            <a:endParaRPr lang="it-IT" sz="1000" b="1" i="1" dirty="0">
              <a:latin typeface="Comic Sans MS" panose="030F0702030302020204" pitchFamily="66" charset="0"/>
            </a:endParaRPr>
          </a:p>
          <a:p>
            <a:r>
              <a:rPr lang="it-IT" sz="1050" dirty="0">
                <a:latin typeface="Comic Sans MS" panose="030F0702030302020204" pitchFamily="66" charset="0"/>
              </a:rPr>
              <a:t>Obbligo formativo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Ordinamento Professionale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Consiglio di Disciplina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Codice Deontologico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Esercizio della professione e incompatibilità</a:t>
            </a:r>
          </a:p>
          <a:p>
            <a:endParaRPr lang="it-IT" sz="1000" dirty="0">
              <a:latin typeface="Comic Sans MS" panose="030F0702030302020204" pitchFamily="66" charset="0"/>
            </a:endParaRPr>
          </a:p>
          <a:p>
            <a:r>
              <a:rPr lang="it-IT" sz="1000" b="1" i="1" dirty="0">
                <a:solidFill>
                  <a:schemeClr val="bg1"/>
                </a:solidFill>
                <a:latin typeface="Comic Sans MS" panose="030F0702030302020204" pitchFamily="66" charset="0"/>
              </a:rPr>
              <a:t>Argomento II parte: Antiriciclaggio adempimenti dello studio</a:t>
            </a:r>
            <a:r>
              <a:rPr lang="it-IT" sz="1000" i="1" dirty="0">
                <a:solidFill>
                  <a:schemeClr val="bg1"/>
                </a:solidFill>
                <a:latin typeface="Comic Sans MS" panose="030F0702030302020204" pitchFamily="66" charset="0"/>
              </a:rPr>
              <a:t> </a:t>
            </a:r>
            <a:endParaRPr lang="it-IT" sz="1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endParaRPr lang="it-IT" sz="1000" dirty="0">
              <a:latin typeface="Comic Sans MS" panose="030F0702030302020204" pitchFamily="66" charset="0"/>
            </a:endParaRPr>
          </a:p>
          <a:p>
            <a:r>
              <a:rPr lang="it-IT" sz="1050" dirty="0">
                <a:latin typeface="Comic Sans MS" panose="030F0702030302020204" pitchFamily="66" charset="0"/>
              </a:rPr>
              <a:t>Evoluzione della normativa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Regole tecniche e linee guida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Autovalutazione del rischio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Adeguata verifica della clientela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Titolare effettivo e registro dei titolari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Obbligo di conservazione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Segnalazione operazioni sospette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Verifiche e sanzioni </a:t>
            </a:r>
          </a:p>
          <a:p>
            <a:endParaRPr lang="it-IT" sz="1050" dirty="0"/>
          </a:p>
          <a:p>
            <a:endParaRPr lang="it-IT" sz="1000" i="1" dirty="0"/>
          </a:p>
        </p:txBody>
      </p:sp>
      <p:sp>
        <p:nvSpPr>
          <p:cNvPr id="2" name="Rettangolo 1"/>
          <p:cNvSpPr/>
          <p:nvPr/>
        </p:nvSpPr>
        <p:spPr>
          <a:xfrm>
            <a:off x="4192552" y="1105589"/>
            <a:ext cx="4090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b="1" cap="small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endParaRPr lang="it-IT" sz="1400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DFDE7F94-A959-2A2C-42F8-B6BE78121A82}"/>
              </a:ext>
            </a:extLst>
          </p:cNvPr>
          <p:cNvSpPr txBox="1"/>
          <p:nvPr/>
        </p:nvSpPr>
        <p:spPr>
          <a:xfrm>
            <a:off x="1137137" y="9438048"/>
            <a:ext cx="39858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/>
              <a:t> </a:t>
            </a:r>
          </a:p>
          <a:p>
            <a:r>
              <a:rPr lang="it-IT" sz="800" dirty="0">
                <a:solidFill>
                  <a:schemeClr val="bg1"/>
                </a:solidFill>
              </a:rPr>
              <a:t>L’evento è in corso di accreditamento al CNDCEC  ai fini della FPC  (4 CFP)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60" y="2825997"/>
            <a:ext cx="5777790" cy="2166671"/>
          </a:xfrm>
          <a:prstGeom prst="rect">
            <a:avLst/>
          </a:prstGeom>
        </p:spPr>
      </p:pic>
      <p:pic>
        <p:nvPicPr>
          <p:cNvPr id="10" name="Immagine 9" descr="Immagine che contiene testo, simbolo, cerchio, schizzo&#10;&#10;Descrizione generata automaticamente">
            <a:extLst>
              <a:ext uri="{FF2B5EF4-FFF2-40B4-BE49-F238E27FC236}">
                <a16:creationId xmlns:a16="http://schemas.microsoft.com/office/drawing/2014/main" id="{CF6BEF6C-6102-2153-8495-07F7882ED2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73" y="152354"/>
            <a:ext cx="1371150" cy="1325942"/>
          </a:xfrm>
          <a:prstGeom prst="rect">
            <a:avLst/>
          </a:prstGeom>
        </p:spPr>
      </p:pic>
      <p:pic>
        <p:nvPicPr>
          <p:cNvPr id="15" name="Immagine 14" descr="Immagine che contiene testo, Elementi grafici, Carattere, grafica&#10;&#10;Descrizione generata automaticamente">
            <a:extLst>
              <a:ext uri="{FF2B5EF4-FFF2-40B4-BE49-F238E27FC236}">
                <a16:creationId xmlns:a16="http://schemas.microsoft.com/office/drawing/2014/main" id="{450809C3-501E-6A80-EA0C-43C8BBE3EDF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421" y="191897"/>
            <a:ext cx="3197336" cy="76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e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tint val="100000"/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Tema di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DDBB83-77C1-4099-A0AA-289882E745E2}">
  <ds:schemaRefs>
    <ds:schemaRef ds:uri="4873beb7-5857-4685-be1f-d57550cc96cc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149</Words>
  <Application>Microsoft Office PowerPoint</Application>
  <PresentationFormat>A4 (21x29,7 cm)</PresentationFormat>
  <Paragraphs>34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9" baseType="lpstr">
      <vt:lpstr>Arial</vt:lpstr>
      <vt:lpstr>Calibri</vt:lpstr>
      <vt:lpstr>Century Gothic</vt:lpstr>
      <vt:lpstr>Comic Sans MS</vt:lpstr>
      <vt:lpstr>Euphemia</vt:lpstr>
      <vt:lpstr>Times New Roman</vt:lpstr>
      <vt:lpstr>Wingdings 3</vt:lpstr>
      <vt:lpstr>Ione</vt:lpstr>
      <vt:lpstr>Deontologia e ordinamento PROFESSIONALE antiriciclaggio adempimenti DELLO STUDIO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RESPONSABILITA’ DEL CONSULENTE NEGLI ILLECITI TRIBUTARI</dc:title>
  <dc:creator>Giovannella Famularo</dc:creator>
  <cp:lastModifiedBy>BASS GROUP SERVICE BASS GROUP SERVICE</cp:lastModifiedBy>
  <cp:revision>63</cp:revision>
  <cp:lastPrinted>2024-03-11T11:56:22Z</cp:lastPrinted>
  <dcterms:created xsi:type="dcterms:W3CDTF">2022-06-26T09:04:56Z</dcterms:created>
  <dcterms:modified xsi:type="dcterms:W3CDTF">2024-03-18T21:39:30Z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